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90" r:id="rId2"/>
    <p:sldId id="301" r:id="rId3"/>
    <p:sldId id="302" r:id="rId4"/>
    <p:sldId id="299" r:id="rId5"/>
    <p:sldId id="293" r:id="rId6"/>
    <p:sldId id="300" r:id="rId7"/>
    <p:sldId id="309" r:id="rId8"/>
    <p:sldId id="314" r:id="rId9"/>
    <p:sldId id="283" r:id="rId10"/>
    <p:sldId id="295" r:id="rId11"/>
    <p:sldId id="289" r:id="rId12"/>
    <p:sldId id="307" r:id="rId13"/>
    <p:sldId id="264" r:id="rId14"/>
    <p:sldId id="29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6" autoAdjust="0"/>
    <p:restoredTop sz="97682" autoAdjust="0"/>
  </p:normalViewPr>
  <p:slideViewPr>
    <p:cSldViewPr snapToGrid="0">
      <p:cViewPr varScale="1">
        <p:scale>
          <a:sx n="63" d="100"/>
          <a:sy n="63" d="100"/>
        </p:scale>
        <p:origin x="-6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867D6-DB48-4924-986E-CB96AEE08550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A5F87-5795-44CC-B17B-C01775EC2C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0244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A5F87-5795-44CC-B17B-C01775EC2CFE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8642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A5F87-5795-44CC-B17B-C01775EC2CFE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8642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A5F87-5795-44CC-B17B-C01775EC2CFE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6701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5AE1-2995-45B4-9845-8CCEAB70CB4A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E13B730-EB34-466A-BB84-70268C1582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3251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5AE1-2995-45B4-9845-8CCEAB70CB4A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13B730-EB34-466A-BB84-70268C1582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34688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5AE1-2995-45B4-9845-8CCEAB70CB4A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13B730-EB34-466A-BB84-70268C15823A}" type="slidenum">
              <a:rPr lang="fr-CA" smtClean="0"/>
              <a:t>‹N°›</a:t>
            </a:fld>
            <a:endParaRPr lang="fr-C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5173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5AE1-2995-45B4-9845-8CCEAB70CB4A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13B730-EB34-466A-BB84-70268C1582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7890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5AE1-2995-45B4-9845-8CCEAB70CB4A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13B730-EB34-466A-BB84-70268C15823A}" type="slidenum">
              <a:rPr lang="fr-CA" smtClean="0"/>
              <a:t>‹N°›</a:t>
            </a:fld>
            <a:endParaRPr lang="fr-C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4841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5AE1-2995-45B4-9845-8CCEAB70CB4A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13B730-EB34-466A-BB84-70268C1582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2761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5AE1-2995-45B4-9845-8CCEAB70CB4A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B730-EB34-466A-BB84-70268C1582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3266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5AE1-2995-45B4-9845-8CCEAB70CB4A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B730-EB34-466A-BB84-70268C1582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130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5AE1-2995-45B4-9845-8CCEAB70CB4A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B730-EB34-466A-BB84-70268C1582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328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5AE1-2995-45B4-9845-8CCEAB70CB4A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13B730-EB34-466A-BB84-70268C1582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585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5AE1-2995-45B4-9845-8CCEAB70CB4A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E13B730-EB34-466A-BB84-70268C1582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5581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5AE1-2995-45B4-9845-8CCEAB70CB4A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E13B730-EB34-466A-BB84-70268C1582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508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5AE1-2995-45B4-9845-8CCEAB70CB4A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B730-EB34-466A-BB84-70268C1582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6690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5AE1-2995-45B4-9845-8CCEAB70CB4A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B730-EB34-466A-BB84-70268C1582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78871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5AE1-2995-45B4-9845-8CCEAB70CB4A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3B730-EB34-466A-BB84-70268C1582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4673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5AE1-2995-45B4-9845-8CCEAB70CB4A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13B730-EB34-466A-BB84-70268C1582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1630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85AE1-2995-45B4-9845-8CCEAB70CB4A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E13B730-EB34-466A-BB84-70268C1582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502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42683" y="593965"/>
            <a:ext cx="8911687" cy="983626"/>
          </a:xfrm>
        </p:spPr>
        <p:txBody>
          <a:bodyPr/>
          <a:lstStyle/>
          <a:p>
            <a:r>
              <a:rPr lang="fr-CA" dirty="0" smtClean="0"/>
              <a:t>Assurances – du nouveau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33152" y="1901776"/>
            <a:ext cx="8915400" cy="5356274"/>
          </a:xfrm>
        </p:spPr>
        <p:txBody>
          <a:bodyPr>
            <a:noAutofit/>
          </a:bodyPr>
          <a:lstStyle/>
          <a:p>
            <a:r>
              <a:rPr lang="fr-CA" sz="2800" dirty="0" smtClean="0"/>
              <a:t>Loi 141 adoptée en juin 2018</a:t>
            </a:r>
          </a:p>
          <a:p>
            <a:r>
              <a:rPr lang="fr-CA" sz="2800" dirty="0" smtClean="0"/>
              <a:t>Changements importants</a:t>
            </a:r>
          </a:p>
          <a:p>
            <a:r>
              <a:rPr lang="fr-CA" sz="2800" dirty="0" smtClean="0">
                <a:solidFill>
                  <a:srgbClr val="5C5C5C"/>
                </a:solidFill>
              </a:rPr>
              <a:t>Entrée en vigueur progressive </a:t>
            </a:r>
            <a:r>
              <a:rPr lang="fr-CA" sz="2800" dirty="0" smtClean="0">
                <a:solidFill>
                  <a:srgbClr val="0070C0"/>
                </a:solidFill>
              </a:rPr>
              <a:t>– dates</a:t>
            </a:r>
            <a:r>
              <a:rPr lang="fr-CA" sz="2800" dirty="0" smtClean="0">
                <a:solidFill>
                  <a:schemeClr val="tx1"/>
                </a:solidFill>
              </a:rPr>
              <a:t> </a:t>
            </a:r>
            <a:r>
              <a:rPr lang="fr-CA" sz="2800" dirty="0" smtClean="0"/>
              <a:t>déterminées par </a:t>
            </a:r>
            <a:r>
              <a:rPr lang="fr-CA" sz="2800" dirty="0" smtClean="0">
                <a:solidFill>
                  <a:srgbClr val="FF0000"/>
                </a:solidFill>
              </a:rPr>
              <a:t>règlements</a:t>
            </a:r>
            <a:r>
              <a:rPr lang="fr-CA" sz="2800" dirty="0" smtClean="0"/>
              <a:t> du gouvernement</a:t>
            </a:r>
          </a:p>
          <a:p>
            <a:r>
              <a:rPr lang="fr-CA" sz="2800" dirty="0" smtClean="0"/>
              <a:t>Les changements visent autant les petites que les grandes copropriétés</a:t>
            </a:r>
          </a:p>
          <a:p>
            <a:pPr marL="457200" lvl="1" indent="0">
              <a:buNone/>
            </a:pPr>
            <a:endParaRPr lang="fr-CA" sz="2000" dirty="0" smtClean="0"/>
          </a:p>
          <a:p>
            <a:pPr marL="457200" lvl="1" indent="0">
              <a:buNone/>
            </a:pPr>
            <a:endParaRPr lang="fr-CA" sz="1800" dirty="0"/>
          </a:p>
          <a:p>
            <a:pPr lvl="1"/>
            <a:endParaRPr lang="fr-CA" sz="1800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2733152" y="1353453"/>
            <a:ext cx="80492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980" y="277726"/>
            <a:ext cx="1272450" cy="12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3832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96243" y="1691640"/>
            <a:ext cx="8915400" cy="4709160"/>
          </a:xfrm>
        </p:spPr>
        <p:txBody>
          <a:bodyPr/>
          <a:lstStyle/>
          <a:p>
            <a:r>
              <a:rPr lang="fr-CA" sz="2400" dirty="0" smtClean="0">
                <a:solidFill>
                  <a:srgbClr val="0070C0"/>
                </a:solidFill>
              </a:rPr>
              <a:t>Ajout d’un fonds d’</a:t>
            </a:r>
            <a:r>
              <a:rPr lang="fr-CA" sz="2400" dirty="0" err="1" smtClean="0">
                <a:solidFill>
                  <a:srgbClr val="0070C0"/>
                </a:solidFill>
              </a:rPr>
              <a:t>autoassurance</a:t>
            </a:r>
            <a:r>
              <a:rPr lang="fr-CA" sz="2400" dirty="0" smtClean="0">
                <a:solidFill>
                  <a:srgbClr val="0070C0"/>
                </a:solidFill>
              </a:rPr>
              <a:t> au fonds de réserve</a:t>
            </a:r>
            <a:endParaRPr lang="fr-CA" sz="2400" dirty="0">
              <a:solidFill>
                <a:srgbClr val="0070C0"/>
              </a:solidFill>
            </a:endParaRPr>
          </a:p>
          <a:p>
            <a:pPr lvl="1"/>
            <a:r>
              <a:rPr lang="fr-CA" sz="22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1071.1 Le </a:t>
            </a:r>
            <a:r>
              <a:rPr lang="fr-CA" sz="22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syndicat constitue un fonds d’</a:t>
            </a:r>
            <a:r>
              <a:rPr lang="fr-CA" sz="2200" b="1" i="1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autoassurance</a:t>
            </a:r>
            <a:r>
              <a:rPr lang="fr-CA" sz="22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fr-CA" sz="2200" b="1" i="1" u="sng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affecté au paiement  des franchises </a:t>
            </a:r>
            <a:r>
              <a:rPr lang="fr-CA" sz="22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prévues par les assurances souscrites par le syndicat</a:t>
            </a:r>
            <a:r>
              <a:rPr lang="fr-CA" sz="22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</a:t>
            </a:r>
            <a:r>
              <a:rPr lang="fr-CA" sz="1800" i="1" dirty="0">
                <a:solidFill>
                  <a:srgbClr val="0070C0"/>
                </a:solidFill>
              </a:rPr>
              <a:t>(13 juin 2022)</a:t>
            </a:r>
          </a:p>
          <a:p>
            <a:pPr lvl="1"/>
            <a:r>
              <a:rPr lang="fr-CA" sz="22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1072. Le </a:t>
            </a:r>
            <a:r>
              <a:rPr lang="fr-CA" sz="22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gouvernement détermine par règlement les modalités selon lesquelles est établie la </a:t>
            </a:r>
            <a:r>
              <a:rPr lang="fr-CA" sz="2200" b="1" i="1" u="sng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contribution minimale </a:t>
            </a:r>
            <a:r>
              <a:rPr lang="fr-CA" sz="22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des copropriétaires au fonds </a:t>
            </a:r>
            <a:r>
              <a:rPr lang="fr-CA" sz="22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d’</a:t>
            </a:r>
            <a:r>
              <a:rPr lang="fr-CA" sz="2200" b="1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autoassurance</a:t>
            </a:r>
            <a:r>
              <a:rPr lang="fr-CA" sz="22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</a:t>
            </a:r>
            <a:r>
              <a:rPr lang="fr-CA" sz="1800" i="1" dirty="0">
                <a:solidFill>
                  <a:srgbClr val="0070C0"/>
                </a:solidFill>
              </a:rPr>
              <a:t>(13 juin </a:t>
            </a:r>
            <a:r>
              <a:rPr lang="fr-CA" sz="1800" i="1" dirty="0" smtClean="0">
                <a:solidFill>
                  <a:srgbClr val="0070C0"/>
                </a:solidFill>
              </a:rPr>
              <a:t>2020-2022)</a:t>
            </a:r>
            <a:endParaRPr lang="fr-CA" sz="1800" i="1" dirty="0">
              <a:solidFill>
                <a:srgbClr val="0070C0"/>
              </a:solidFill>
            </a:endParaRPr>
          </a:p>
          <a:p>
            <a:pPr marL="742950" lvl="2" indent="-342900"/>
            <a:r>
              <a:rPr lang="fr-CA" sz="2400" dirty="0">
                <a:solidFill>
                  <a:srgbClr val="0070C0"/>
                </a:solidFill>
              </a:rPr>
              <a:t>Montant suggéré </a:t>
            </a:r>
            <a:r>
              <a:rPr lang="fr-CA" sz="2400" dirty="0" smtClean="0">
                <a:solidFill>
                  <a:srgbClr val="5C5C5C"/>
                </a:solidFill>
              </a:rPr>
              <a:t>pour le </a:t>
            </a:r>
            <a:r>
              <a:rPr lang="fr-CA" sz="2400" dirty="0">
                <a:solidFill>
                  <a:srgbClr val="5C5C5C"/>
                </a:solidFill>
              </a:rPr>
              <a:t>fonds d’</a:t>
            </a:r>
            <a:r>
              <a:rPr lang="fr-CA" sz="2400" dirty="0" err="1">
                <a:solidFill>
                  <a:srgbClr val="5C5C5C"/>
                </a:solidFill>
              </a:rPr>
              <a:t>autoassurance</a:t>
            </a:r>
            <a:r>
              <a:rPr lang="fr-CA" sz="2400" dirty="0">
                <a:solidFill>
                  <a:srgbClr val="5C5C5C"/>
                </a:solidFill>
              </a:rPr>
              <a:t> : </a:t>
            </a:r>
            <a:r>
              <a:rPr lang="fr-CA" sz="2400" dirty="0">
                <a:solidFill>
                  <a:srgbClr val="0070C0"/>
                </a:solidFill>
              </a:rPr>
              <a:t>équivalant à la franchise la plus élevée</a:t>
            </a:r>
          </a:p>
          <a:p>
            <a:endParaRPr lang="fr-CA" sz="2200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Assurances – encore du nouveau</a:t>
            </a:r>
            <a:endParaRPr lang="fr-CA" dirty="0"/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2733152" y="1376624"/>
            <a:ext cx="8641582" cy="20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980" y="277726"/>
            <a:ext cx="1272450" cy="12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932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38487" y="1832149"/>
            <a:ext cx="9348230" cy="4227007"/>
          </a:xfrm>
        </p:spPr>
        <p:txBody>
          <a:bodyPr>
            <a:normAutofit/>
          </a:bodyPr>
          <a:lstStyle/>
          <a:p>
            <a:endParaRPr lang="fr-CA" dirty="0" smtClean="0"/>
          </a:p>
          <a:p>
            <a:endParaRPr lang="fr-CA" dirty="0"/>
          </a:p>
          <a:p>
            <a:endParaRPr lang="fr-CA" sz="2400" dirty="0" smtClean="0"/>
          </a:p>
          <a:p>
            <a:endParaRPr lang="fr-CA" sz="2400" dirty="0"/>
          </a:p>
          <a:p>
            <a:endParaRPr lang="fr-CA" sz="2400" dirty="0" smtClean="0"/>
          </a:p>
          <a:p>
            <a:endParaRPr lang="fr-CA" sz="2400" dirty="0" smtClean="0"/>
          </a:p>
          <a:p>
            <a:pPr marL="0" indent="0">
              <a:buNone/>
            </a:pPr>
            <a:endParaRPr lang="fr-CA" sz="24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432151" y="604014"/>
            <a:ext cx="8911687" cy="1280890"/>
          </a:xfrm>
          <a:noFill/>
        </p:spPr>
        <p:txBody>
          <a:bodyPr/>
          <a:lstStyle/>
          <a:p>
            <a:r>
              <a:rPr lang="fr-CA" dirty="0"/>
              <a:t>Assurances – </a:t>
            </a:r>
            <a:r>
              <a:rPr lang="fr-CA" dirty="0" smtClean="0"/>
              <a:t>précisions</a:t>
            </a:r>
            <a:endParaRPr lang="fr-CA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2572379" y="1375087"/>
            <a:ext cx="87827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929" y="277726"/>
            <a:ext cx="1272450" cy="12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Espace réservé du contenu 2"/>
          <p:cNvSpPr txBox="1">
            <a:spLocks/>
          </p:cNvSpPr>
          <p:nvPr/>
        </p:nvSpPr>
        <p:spPr>
          <a:xfrm>
            <a:off x="2439728" y="1940572"/>
            <a:ext cx="8915400" cy="40992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2400" dirty="0" smtClean="0"/>
              <a:t>Primes différentes pour le </a:t>
            </a:r>
            <a:r>
              <a:rPr lang="fr-CA" sz="2400" dirty="0" smtClean="0">
                <a:solidFill>
                  <a:srgbClr val="0070C0"/>
                </a:solidFill>
              </a:rPr>
              <a:t>résidentiel/commercial</a:t>
            </a:r>
          </a:p>
          <a:p>
            <a:pPr lvl="1"/>
            <a:r>
              <a:rPr lang="fr-CA" sz="2000" b="1" i="1" u="sng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L’assuré est tenu de déclarer à  l’assureur, </a:t>
            </a:r>
            <a:r>
              <a:rPr lang="fr-CA" sz="20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promptement, les </a:t>
            </a:r>
            <a:r>
              <a:rPr lang="fr-CA" sz="2000" b="1" i="1" u="sng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circonstances qui aggravent les risques</a:t>
            </a:r>
            <a:r>
              <a:rPr lang="fr-CA" sz="20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stipulés dans la police s’ils sont de nature à influencer de façon importante un assureur dans l’établissement du </a:t>
            </a:r>
            <a:r>
              <a:rPr lang="fr-CA" sz="2000" b="1" i="1" u="sng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taux de la prime</a:t>
            </a:r>
            <a:r>
              <a:rPr lang="fr-CA" sz="20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l’appréciation du risque ou la </a:t>
            </a:r>
            <a:r>
              <a:rPr lang="fr-CA" sz="2000" b="1" i="1" u="sng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décision de maintenir </a:t>
            </a:r>
            <a:r>
              <a:rPr lang="fr-CA" sz="2000" b="1" i="1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l’assuranc</a:t>
            </a:r>
            <a:r>
              <a:rPr lang="fr-CA" sz="20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e. </a:t>
            </a:r>
            <a:r>
              <a:rPr lang="fr-CA" sz="20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(art. 2466</a:t>
            </a:r>
            <a:r>
              <a:rPr lang="fr-CA" sz="20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)</a:t>
            </a:r>
          </a:p>
          <a:p>
            <a:pPr lvl="1"/>
            <a:endParaRPr lang="fr-CA" sz="2000" b="1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fr-CA" sz="2200" dirty="0" smtClean="0"/>
              <a:t>Les assureurs peuvent refuser d’indemniser les syndicats où il y a des activités commerciales.</a:t>
            </a:r>
          </a:p>
          <a:p>
            <a:pPr marL="457200" lvl="1" indent="0">
              <a:buFont typeface="Wingdings 3" charset="2"/>
              <a:buNone/>
            </a:pPr>
            <a:endParaRPr lang="fr-CA" sz="2400" dirty="0" smtClean="0"/>
          </a:p>
          <a:p>
            <a:pPr marL="457200" lvl="1" indent="0">
              <a:buFont typeface="Wingdings 3" charset="2"/>
              <a:buNone/>
            </a:pPr>
            <a:endParaRPr lang="fr-CA" sz="1800" dirty="0" smtClean="0"/>
          </a:p>
          <a:p>
            <a:pPr lvl="1"/>
            <a:endParaRPr lang="fr-CA" sz="1800" dirty="0"/>
          </a:p>
        </p:txBody>
      </p:sp>
    </p:spTree>
    <p:extLst>
      <p:ext uri="{BB962C8B-B14F-4D97-AF65-F5344CB8AC3E}">
        <p14:creationId xmlns:p14="http://schemas.microsoft.com/office/powerpoint/2010/main" val="2614360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Assurances </a:t>
            </a:r>
            <a:r>
              <a:rPr lang="fr-CA" dirty="0" smtClean="0"/>
              <a:t>des copropriétaires</a:t>
            </a:r>
            <a:endParaRPr lang="fr-CA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2783393" y="1375087"/>
            <a:ext cx="85717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2589212" y="3516923"/>
            <a:ext cx="8915400" cy="3094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 smtClean="0"/>
          </a:p>
          <a:p>
            <a:endParaRPr lang="fr-CA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idx="1"/>
          </p:nvPr>
        </p:nvSpPr>
        <p:spPr>
          <a:xfrm>
            <a:off x="2589212" y="3547068"/>
            <a:ext cx="8915400" cy="2753248"/>
          </a:xfrm>
        </p:spPr>
        <p:txBody>
          <a:bodyPr>
            <a:normAutofit/>
          </a:bodyPr>
          <a:lstStyle/>
          <a:p>
            <a:endParaRPr lang="fr-CA" sz="2000" dirty="0" smtClean="0"/>
          </a:p>
          <a:p>
            <a:endParaRPr lang="fr-CA" sz="2000" dirty="0" smtClean="0"/>
          </a:p>
          <a:p>
            <a:endParaRPr lang="fr-CA" sz="20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980" y="277726"/>
            <a:ext cx="1272450" cy="12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Espace réservé du contenu 2"/>
          <p:cNvSpPr txBox="1">
            <a:spLocks/>
          </p:cNvSpPr>
          <p:nvPr/>
        </p:nvSpPr>
        <p:spPr>
          <a:xfrm>
            <a:off x="2630430" y="1643270"/>
            <a:ext cx="9316928" cy="53562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2200" dirty="0" smtClean="0">
                <a:solidFill>
                  <a:srgbClr val="5C5C5C"/>
                </a:solidFill>
              </a:rPr>
              <a:t>Chaque copropriétaire doit avoir une assurance responsabilité.</a:t>
            </a:r>
          </a:p>
          <a:p>
            <a:pPr marL="400050" lvl="2" indent="0">
              <a:buNone/>
            </a:pPr>
            <a:r>
              <a:rPr lang="fr-CA" sz="18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1064.1 Chacun des copropriétaires doit souscrire une assurance couvrant sa responsabilité envers les tiers dont le </a:t>
            </a:r>
            <a:r>
              <a:rPr lang="fr-CA" sz="1800" b="1" i="1" u="sng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montant minimal </a:t>
            </a:r>
            <a:r>
              <a:rPr lang="fr-CA" sz="18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est déterminé par règlement du gouvernement. </a:t>
            </a:r>
            <a:r>
              <a:rPr lang="fr-CA" sz="1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fr-CA" sz="1600" i="1" dirty="0">
                <a:solidFill>
                  <a:srgbClr val="0070C0"/>
                </a:solidFill>
              </a:rPr>
              <a:t>(13 décembre 2020)</a:t>
            </a:r>
            <a:endParaRPr lang="fr-CA" sz="1600" dirty="0">
              <a:solidFill>
                <a:srgbClr val="5C5C5C"/>
              </a:solidFill>
            </a:endParaRPr>
          </a:p>
          <a:p>
            <a:r>
              <a:rPr lang="fr-CA" sz="2200" dirty="0" smtClean="0">
                <a:solidFill>
                  <a:srgbClr val="5C5C5C"/>
                </a:solidFill>
              </a:rPr>
              <a:t>Il doit assurer ses améliorations locatives </a:t>
            </a:r>
            <a:r>
              <a:rPr lang="fr-CA" sz="2200" dirty="0" smtClean="0">
                <a:solidFill>
                  <a:srgbClr val="0070C0"/>
                </a:solidFill>
              </a:rPr>
              <a:t>et celles de ses prédécesseurs</a:t>
            </a:r>
            <a:r>
              <a:rPr lang="fr-CA" sz="2200" dirty="0" smtClean="0">
                <a:solidFill>
                  <a:srgbClr val="5C5C5C"/>
                </a:solidFill>
              </a:rPr>
              <a:t>, mais seulement pour la </a:t>
            </a:r>
            <a:r>
              <a:rPr lang="fr-CA" sz="2200" dirty="0" smtClean="0">
                <a:solidFill>
                  <a:srgbClr val="0070C0"/>
                </a:solidFill>
              </a:rPr>
              <a:t>plus-value</a:t>
            </a:r>
            <a:r>
              <a:rPr lang="fr-CA" sz="2200" dirty="0" smtClean="0">
                <a:solidFill>
                  <a:srgbClr val="5C5C5C"/>
                </a:solidFill>
              </a:rPr>
              <a:t> donnée à l’unité – ne comprend pas le remplacement  par des matériaux de même valeur.</a:t>
            </a:r>
            <a:r>
              <a:rPr lang="fr-CA" sz="22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endParaRPr lang="fr-CA" sz="2200" b="1" i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fr-CA" sz="2200" dirty="0" smtClean="0">
                <a:solidFill>
                  <a:srgbClr val="5C5C5C"/>
                </a:solidFill>
              </a:rPr>
              <a:t>Les </a:t>
            </a:r>
            <a:r>
              <a:rPr lang="fr-CA" sz="2200" dirty="0">
                <a:solidFill>
                  <a:srgbClr val="5C5C5C"/>
                </a:solidFill>
              </a:rPr>
              <a:t>administrateurs sont en droit d’exiger une </a:t>
            </a:r>
            <a:r>
              <a:rPr lang="fr-CA" sz="2200" dirty="0">
                <a:solidFill>
                  <a:srgbClr val="0070C0"/>
                </a:solidFill>
              </a:rPr>
              <a:t>copie des polices d’assurance </a:t>
            </a:r>
            <a:r>
              <a:rPr lang="fr-CA" sz="2200" dirty="0">
                <a:solidFill>
                  <a:srgbClr val="5C5C5C"/>
                </a:solidFill>
              </a:rPr>
              <a:t>des </a:t>
            </a:r>
            <a:r>
              <a:rPr lang="fr-CA" sz="2200" dirty="0" smtClean="0">
                <a:solidFill>
                  <a:srgbClr val="5C5C5C"/>
                </a:solidFill>
              </a:rPr>
              <a:t>copropriétaires.</a:t>
            </a:r>
          </a:p>
          <a:p>
            <a:r>
              <a:rPr lang="fr-CA" sz="2200" dirty="0" smtClean="0">
                <a:solidFill>
                  <a:srgbClr val="0070C0"/>
                </a:solidFill>
              </a:rPr>
              <a:t>Unité louée </a:t>
            </a:r>
            <a:r>
              <a:rPr lang="fr-CA" sz="2200" dirty="0" smtClean="0">
                <a:solidFill>
                  <a:srgbClr val="5C5C5C"/>
                </a:solidFill>
              </a:rPr>
              <a:t>: le copropriétaire doit assurer les améliorations locatives et demeure responsable de l’assurance responsabilité envers les tiers.</a:t>
            </a:r>
          </a:p>
          <a:p>
            <a:pPr marL="0" indent="0">
              <a:buNone/>
            </a:pPr>
            <a:r>
              <a:rPr lang="fr-CA" sz="2200" dirty="0" smtClean="0">
                <a:solidFill>
                  <a:srgbClr val="5C5C5C"/>
                </a:solidFill>
              </a:rPr>
              <a:t>.</a:t>
            </a:r>
          </a:p>
          <a:p>
            <a:pPr marL="457200" lvl="1" indent="0">
              <a:buNone/>
            </a:pPr>
            <a:endParaRPr lang="fr-CA" sz="2000" b="1" dirty="0">
              <a:solidFill>
                <a:srgbClr val="5C5C5C"/>
              </a:solidFill>
            </a:endParaRPr>
          </a:p>
          <a:p>
            <a:pPr lvl="1"/>
            <a:endParaRPr lang="fr-CA" sz="2000" b="1" dirty="0">
              <a:solidFill>
                <a:srgbClr val="5C5C5C"/>
              </a:solidFill>
            </a:endParaRPr>
          </a:p>
          <a:p>
            <a:pPr marL="457200" lvl="1" indent="0">
              <a:buFont typeface="Wingdings 3" charset="2"/>
              <a:buNone/>
            </a:pPr>
            <a:endParaRPr lang="fr-CA" sz="2000" dirty="0" smtClean="0"/>
          </a:p>
          <a:p>
            <a:pPr marL="457200" lvl="1" indent="0">
              <a:buFont typeface="Wingdings 3" charset="2"/>
              <a:buNone/>
            </a:pPr>
            <a:endParaRPr lang="fr-CA" sz="2000" dirty="0" smtClean="0"/>
          </a:p>
          <a:p>
            <a:pPr lvl="1"/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297388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EA1A30B-4110-459E-A4C7-EE3554292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Assurances – réclamer ou pas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091949FF-2879-4265-BB2E-B9FC01C75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01" y="1497330"/>
            <a:ext cx="8915400" cy="4434840"/>
          </a:xfrm>
        </p:spPr>
        <p:txBody>
          <a:bodyPr/>
          <a:lstStyle/>
          <a:p>
            <a:endParaRPr lang="fr-CA" sz="2400" b="1" i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fr-CA" sz="24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L’assuré doit déclarer à l’assureur tout sinistre de nature à mettre en jeu la garantie, dès qu’il en a eu connaissance. (art. 2470 du Code civil)</a:t>
            </a:r>
            <a:endParaRPr lang="fr-CA" sz="24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fr-CA" sz="2400" dirty="0" smtClean="0">
                <a:solidFill>
                  <a:srgbClr val="0070C0"/>
                </a:solidFill>
              </a:rPr>
              <a:t>Le syndicat réclame </a:t>
            </a:r>
            <a:r>
              <a:rPr lang="fr-CA" dirty="0" smtClean="0"/>
              <a:t>: </a:t>
            </a:r>
            <a:r>
              <a:rPr lang="fr-CA" sz="2000" dirty="0" smtClean="0"/>
              <a:t>l’assureur paie les dommages excédant la franchise et le syndicat récupère le montant de la franchise du copropriétaire fautif s’il y a lieu.</a:t>
            </a:r>
          </a:p>
          <a:p>
            <a:r>
              <a:rPr lang="fr-CA" sz="2400" dirty="0" smtClean="0">
                <a:solidFill>
                  <a:srgbClr val="0070C0"/>
                </a:solidFill>
              </a:rPr>
              <a:t>Le syndicat ne réclame pas </a:t>
            </a:r>
            <a:r>
              <a:rPr lang="fr-CA" dirty="0" smtClean="0"/>
              <a:t>: </a:t>
            </a:r>
            <a:r>
              <a:rPr lang="fr-CA" sz="2000" dirty="0" smtClean="0"/>
              <a:t>le syndicat récupère le montant de la franchise du copropriétaire mais </a:t>
            </a:r>
            <a:r>
              <a:rPr lang="fr-CA" sz="2000" dirty="0" smtClean="0">
                <a:solidFill>
                  <a:srgbClr val="0070C0"/>
                </a:solidFill>
              </a:rPr>
              <a:t>ne peut lui réclamer le montant excédant la franchise</a:t>
            </a:r>
            <a:r>
              <a:rPr lang="fr-CA" sz="2000" dirty="0" smtClean="0"/>
              <a:t> qui aurait normalement été payé par l’assureur.</a:t>
            </a:r>
            <a:endParaRPr lang="fr-CA" sz="2000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2733152" y="1375087"/>
            <a:ext cx="87827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980" y="277726"/>
            <a:ext cx="1272450" cy="12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149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82268"/>
          </a:xfrm>
        </p:spPr>
        <p:txBody>
          <a:bodyPr>
            <a:normAutofit/>
          </a:bodyPr>
          <a:lstStyle/>
          <a:p>
            <a:r>
              <a:rPr lang="fr-CA" dirty="0" smtClean="0"/>
              <a:t>Problème d’interprétation ???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12833" y="1638099"/>
            <a:ext cx="8915400" cy="4907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CA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1074.2</a:t>
            </a:r>
            <a:r>
              <a:rPr lang="fr-CA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fr-CA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Les sommes engagées par le syndicat pour le paiement des </a:t>
            </a:r>
            <a:r>
              <a:rPr lang="fr-CA" b="1" i="1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franchises </a:t>
            </a:r>
            <a:r>
              <a:rPr lang="fr-CA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et la réparation du préjudice occasionné aux biens dans lesquels celui-ci a un intérêt assurable </a:t>
            </a:r>
            <a:r>
              <a:rPr lang="fr-CA" b="1" i="1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ne peuvent être recouvrées des copropriétaires autrement que par leur contribution aux charges communes, sous réserve des </a:t>
            </a:r>
            <a:r>
              <a:rPr lang="fr-CA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dommages-intérêts qu’il peut obtenir du copropriétaire tenu de réparer le préjudice causé </a:t>
            </a:r>
            <a:r>
              <a:rPr lang="fr-CA" b="1" i="1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par sa faute</a:t>
            </a:r>
            <a:r>
              <a:rPr lang="fr-CA" sz="1600" b="1" i="1" dirty="0" smtClean="0">
                <a:solidFill>
                  <a:srgbClr val="FF0000"/>
                </a:solidFill>
              </a:rPr>
              <a:t>. </a:t>
            </a:r>
            <a:r>
              <a:rPr lang="fr-CA" sz="1600" i="1" dirty="0" smtClean="0">
                <a:solidFill>
                  <a:srgbClr val="0070C0"/>
                </a:solidFill>
              </a:rPr>
              <a:t>(décembre 2018)</a:t>
            </a:r>
          </a:p>
          <a:p>
            <a:r>
              <a:rPr lang="fr-FR" b="1" dirty="0" smtClean="0"/>
              <a:t>Problème</a:t>
            </a:r>
            <a:r>
              <a:rPr lang="fr-FR" dirty="0" smtClean="0"/>
              <a:t> : ‘par sa faute’ pourrait être interprété comme voulant dire ‘par sa négligence’ par certains assureurs. </a:t>
            </a:r>
          </a:p>
          <a:p>
            <a:r>
              <a:rPr lang="fr-FR" b="1" dirty="0" smtClean="0"/>
              <a:t>Selon </a:t>
            </a:r>
            <a:r>
              <a:rPr lang="fr-FR" b="1" dirty="0" err="1" smtClean="0"/>
              <a:t>Condolégal</a:t>
            </a:r>
            <a:r>
              <a:rPr lang="fr-FR" b="1" dirty="0" smtClean="0"/>
              <a:t> </a:t>
            </a:r>
            <a:r>
              <a:rPr lang="fr-FR" dirty="0" smtClean="0"/>
              <a:t>: depuis des années, les tribunaux ont interprété ‘par sa faute’ comme voulant dire ‘</a:t>
            </a:r>
            <a:r>
              <a:rPr lang="fr-FR" dirty="0" smtClean="0">
                <a:solidFill>
                  <a:srgbClr val="FF0000"/>
                </a:solidFill>
              </a:rPr>
              <a:t>par un bien dont </a:t>
            </a:r>
            <a:r>
              <a:rPr lang="fr-FR" dirty="0">
                <a:solidFill>
                  <a:srgbClr val="FF0000"/>
                </a:solidFill>
              </a:rPr>
              <a:t>il a la garde</a:t>
            </a:r>
            <a:r>
              <a:rPr lang="fr-FR" dirty="0"/>
              <a:t> (laveuse, robinetterie, toilette, bain, douche) ou par son </a:t>
            </a:r>
            <a:r>
              <a:rPr lang="fr-FR" dirty="0">
                <a:solidFill>
                  <a:srgbClr val="FF0000"/>
                </a:solidFill>
              </a:rPr>
              <a:t>fait fautif </a:t>
            </a:r>
            <a:r>
              <a:rPr lang="fr-FR" dirty="0"/>
              <a:t>(débordement de son bain, gel suite à une fenêtre ouverte, etc</a:t>
            </a:r>
            <a:r>
              <a:rPr lang="fr-FR" dirty="0" smtClean="0"/>
              <a:t>.)’. </a:t>
            </a:r>
          </a:p>
          <a:p>
            <a:r>
              <a:rPr lang="fr-FR" b="1" dirty="0" smtClean="0"/>
              <a:t>Réécriture proposée – pétition en ligne</a:t>
            </a:r>
            <a:endParaRPr lang="fr-CA" b="1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2612833" y="1334180"/>
            <a:ext cx="87827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7" name="Picture 33" descr="Résultat d’images pour images corri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817" y="1713932"/>
            <a:ext cx="11811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7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42683" y="593965"/>
            <a:ext cx="8911687" cy="983626"/>
          </a:xfrm>
        </p:spPr>
        <p:txBody>
          <a:bodyPr/>
          <a:lstStyle/>
          <a:p>
            <a:r>
              <a:rPr lang="fr-CA" dirty="0" smtClean="0"/>
              <a:t>Assurances – améliorations locatives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33152" y="1650670"/>
            <a:ext cx="8915400" cy="4224350"/>
          </a:xfrm>
        </p:spPr>
        <p:txBody>
          <a:bodyPr>
            <a:noAutofit/>
          </a:bodyPr>
          <a:lstStyle/>
          <a:p>
            <a:r>
              <a:rPr lang="fr-CA" sz="2400" dirty="0" smtClean="0">
                <a:solidFill>
                  <a:srgbClr val="5C5C5C"/>
                </a:solidFill>
              </a:rPr>
              <a:t>Comme auparavant, chaque copropriétaire est responsable d’assurer ses améliorations locatives.</a:t>
            </a:r>
          </a:p>
          <a:p>
            <a:r>
              <a:rPr lang="fr-CA" sz="2400" dirty="0" smtClean="0">
                <a:solidFill>
                  <a:srgbClr val="5C5C5C"/>
                </a:solidFill>
              </a:rPr>
              <a:t>Auparavant, le syndicat devait conserver un </a:t>
            </a:r>
            <a:r>
              <a:rPr lang="fr-CA" sz="2400" dirty="0" smtClean="0">
                <a:solidFill>
                  <a:srgbClr val="0070C0"/>
                </a:solidFill>
              </a:rPr>
              <a:t>‘registre des améliorations locatives’. </a:t>
            </a:r>
          </a:p>
          <a:p>
            <a:r>
              <a:rPr lang="fr-CA" sz="2400" dirty="0" smtClean="0">
                <a:solidFill>
                  <a:srgbClr val="5C5C5C"/>
                </a:solidFill>
              </a:rPr>
              <a:t>Maintenant on parle plutôt ‘</a:t>
            </a:r>
            <a:r>
              <a:rPr lang="fr-CA" sz="2400" dirty="0" smtClean="0">
                <a:solidFill>
                  <a:srgbClr val="0070C0"/>
                </a:solidFill>
              </a:rPr>
              <a:t>d’unité de référence’</a:t>
            </a:r>
          </a:p>
          <a:p>
            <a:pPr marL="457200" lvl="1" indent="0">
              <a:buNone/>
            </a:pPr>
            <a:r>
              <a:rPr lang="fr-CA" sz="24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1070. Le </a:t>
            </a:r>
            <a:r>
              <a:rPr lang="fr-CA" sz="24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syndicat </a:t>
            </a:r>
            <a:r>
              <a:rPr lang="fr-CA" sz="24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tient à </a:t>
            </a:r>
            <a:r>
              <a:rPr lang="fr-CA" sz="24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la disposition des copropriétaires une description des parties privatives suffisamment précise pour que les améliorations apportées par les copropriétaires soient </a:t>
            </a:r>
            <a:r>
              <a:rPr lang="fr-CA" sz="24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identifiables.  </a:t>
            </a:r>
            <a:r>
              <a:rPr lang="fr-CA" sz="2000" i="1" dirty="0">
                <a:solidFill>
                  <a:srgbClr val="0070C0"/>
                </a:solidFill>
              </a:rPr>
              <a:t>(13 juin 2020)</a:t>
            </a:r>
          </a:p>
          <a:p>
            <a:pPr marL="457200" lvl="1" indent="0">
              <a:buNone/>
            </a:pPr>
            <a:endParaRPr lang="fr-CA" sz="2000" dirty="0" smtClean="0"/>
          </a:p>
          <a:p>
            <a:pPr marL="457200" lvl="1" indent="0">
              <a:buNone/>
            </a:pPr>
            <a:endParaRPr lang="fr-CA" sz="1800" dirty="0"/>
          </a:p>
          <a:p>
            <a:pPr lvl="1"/>
            <a:endParaRPr lang="fr-CA" sz="1800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2733152" y="1353453"/>
            <a:ext cx="80492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980" y="277726"/>
            <a:ext cx="1272450" cy="12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258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1501725"/>
            <a:ext cx="8915400" cy="5089079"/>
          </a:xfrm>
        </p:spPr>
        <p:txBody>
          <a:bodyPr>
            <a:normAutofit lnSpcReduction="10000"/>
          </a:bodyPr>
          <a:lstStyle/>
          <a:p>
            <a:r>
              <a:rPr lang="fr-CA" sz="2400" dirty="0" smtClean="0">
                <a:solidFill>
                  <a:srgbClr val="0070C0"/>
                </a:solidFill>
              </a:rPr>
              <a:t>Description détaillée des unités telles qu’elles étaient à l’origine :</a:t>
            </a:r>
          </a:p>
          <a:p>
            <a:pPr lvl="1"/>
            <a:r>
              <a:rPr lang="fr-CA" sz="1900" dirty="0" smtClean="0">
                <a:solidFill>
                  <a:srgbClr val="5C5C5C"/>
                </a:solidFill>
              </a:rPr>
              <a:t>Tapis au sol </a:t>
            </a:r>
          </a:p>
          <a:p>
            <a:pPr lvl="1"/>
            <a:r>
              <a:rPr lang="fr-CA" sz="1900" dirty="0" smtClean="0">
                <a:solidFill>
                  <a:srgbClr val="5C5C5C"/>
                </a:solidFill>
              </a:rPr>
              <a:t>Comptoir de stratifié</a:t>
            </a:r>
          </a:p>
          <a:p>
            <a:pPr lvl="1"/>
            <a:r>
              <a:rPr lang="fr-CA" sz="1900" dirty="0" smtClean="0">
                <a:solidFill>
                  <a:srgbClr val="5C5C5C"/>
                </a:solidFill>
              </a:rPr>
              <a:t>Armoires de cuisine en mélamine</a:t>
            </a:r>
          </a:p>
          <a:p>
            <a:pPr lvl="1"/>
            <a:r>
              <a:rPr lang="fr-CA" sz="1900" dirty="0" err="1" smtClean="0">
                <a:solidFill>
                  <a:srgbClr val="5C5C5C"/>
                </a:solidFill>
              </a:rPr>
              <a:t>Etc</a:t>
            </a:r>
            <a:endParaRPr lang="fr-CA" sz="1900" dirty="0" smtClean="0">
              <a:solidFill>
                <a:srgbClr val="5C5C5C"/>
              </a:solidFill>
            </a:endParaRPr>
          </a:p>
          <a:p>
            <a:r>
              <a:rPr lang="fr-CA" sz="2400" dirty="0" smtClean="0">
                <a:solidFill>
                  <a:srgbClr val="0070C0"/>
                </a:solidFill>
              </a:rPr>
              <a:t>Les ‘doyennes’ de la rue Jean-Royer vous ont préparé un modèle d’unité de référence.</a:t>
            </a:r>
          </a:p>
          <a:p>
            <a:r>
              <a:rPr lang="fr-CA" sz="24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1070. Une même description pourra valoir pour plusieurs parties privatives lorsqu’elles présentent les mêmes caractéristiques. </a:t>
            </a:r>
            <a:r>
              <a:rPr lang="fr-CA" sz="2000" i="1" dirty="0" smtClean="0">
                <a:solidFill>
                  <a:srgbClr val="0070C0"/>
                </a:solidFill>
              </a:rPr>
              <a:t>(13 juin 2020)</a:t>
            </a:r>
          </a:p>
          <a:p>
            <a:pPr lvl="1"/>
            <a:r>
              <a:rPr lang="fr-CA" sz="1900" dirty="0">
                <a:solidFill>
                  <a:schemeClr val="tx1"/>
                </a:solidFill>
              </a:rPr>
              <a:t>Le problème : les options  offertes à l’origine (</a:t>
            </a:r>
            <a:r>
              <a:rPr lang="fr-CA" sz="1900" dirty="0" smtClean="0">
                <a:solidFill>
                  <a:schemeClr val="tx1"/>
                </a:solidFill>
              </a:rPr>
              <a:t>ex : </a:t>
            </a:r>
            <a:r>
              <a:rPr lang="fr-CA" sz="1900" dirty="0">
                <a:solidFill>
                  <a:schemeClr val="tx1"/>
                </a:solidFill>
              </a:rPr>
              <a:t>salles de bain au </a:t>
            </a:r>
            <a:r>
              <a:rPr lang="fr-CA" sz="1900" dirty="0" smtClean="0">
                <a:solidFill>
                  <a:schemeClr val="tx1"/>
                </a:solidFill>
              </a:rPr>
              <a:t>SS, nombre de chambres, etc.).</a:t>
            </a:r>
            <a:endParaRPr lang="fr-CA" sz="1900" dirty="0">
              <a:solidFill>
                <a:schemeClr val="tx1"/>
              </a:solidFill>
            </a:endParaRPr>
          </a:p>
          <a:p>
            <a:pPr lvl="1"/>
            <a:endParaRPr lang="fr-CA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980" y="277726"/>
            <a:ext cx="1272450" cy="12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77616"/>
          </a:xfrm>
        </p:spPr>
        <p:txBody>
          <a:bodyPr>
            <a:normAutofit/>
          </a:bodyPr>
          <a:lstStyle/>
          <a:p>
            <a:r>
              <a:rPr lang="fr-CA" sz="3000" dirty="0" smtClean="0"/>
              <a:t>Ça ressemble à quoi une unité de référence ?</a:t>
            </a:r>
            <a:endParaRPr lang="fr-CA" sz="3000" dirty="0"/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2630430" y="1244956"/>
            <a:ext cx="8641582" cy="20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33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1714500"/>
            <a:ext cx="8915400" cy="4196722"/>
          </a:xfrm>
        </p:spPr>
        <p:txBody>
          <a:bodyPr>
            <a:normAutofit/>
          </a:bodyPr>
          <a:lstStyle/>
          <a:p>
            <a:pPr marL="542925" lvl="2" indent="-457200"/>
            <a:r>
              <a:rPr lang="fr-CA" sz="2400" dirty="0" smtClean="0">
                <a:solidFill>
                  <a:srgbClr val="5C5C5C"/>
                </a:solidFill>
              </a:rPr>
              <a:t>Adoption </a:t>
            </a:r>
            <a:r>
              <a:rPr lang="fr-CA" sz="2400" dirty="0">
                <a:solidFill>
                  <a:srgbClr val="5C5C5C"/>
                </a:solidFill>
              </a:rPr>
              <a:t>par le </a:t>
            </a:r>
            <a:r>
              <a:rPr lang="fr-CA" sz="2400" dirty="0">
                <a:solidFill>
                  <a:srgbClr val="0070C0"/>
                </a:solidFill>
              </a:rPr>
              <a:t>conseil d’administration </a:t>
            </a:r>
            <a:r>
              <a:rPr lang="fr-CA" sz="2400" dirty="0">
                <a:solidFill>
                  <a:srgbClr val="5C5C5C"/>
                </a:solidFill>
              </a:rPr>
              <a:t>d’une </a:t>
            </a:r>
            <a:r>
              <a:rPr lang="fr-CA" sz="2400" dirty="0">
                <a:solidFill>
                  <a:srgbClr val="FF0000"/>
                </a:solidFill>
              </a:rPr>
              <a:t>résolution</a:t>
            </a:r>
            <a:r>
              <a:rPr lang="fr-CA" sz="2400" dirty="0">
                <a:solidFill>
                  <a:srgbClr val="5C5C5C"/>
                </a:solidFill>
              </a:rPr>
              <a:t> approuvant l’unité de </a:t>
            </a:r>
            <a:r>
              <a:rPr lang="fr-CA" sz="2400" dirty="0" smtClean="0">
                <a:solidFill>
                  <a:srgbClr val="5C5C5C"/>
                </a:solidFill>
              </a:rPr>
              <a:t>référence </a:t>
            </a:r>
            <a:r>
              <a:rPr lang="fr-CA" sz="2400" dirty="0" smtClean="0">
                <a:solidFill>
                  <a:srgbClr val="0070C0"/>
                </a:solidFill>
              </a:rPr>
              <a:t>après consultation des copropriétaires</a:t>
            </a:r>
            <a:endParaRPr lang="fr-CA" sz="2400" dirty="0">
              <a:solidFill>
                <a:srgbClr val="0070C0"/>
              </a:solidFill>
            </a:endParaRPr>
          </a:p>
          <a:p>
            <a:pPr marL="542925" lvl="2" indent="-457200"/>
            <a:r>
              <a:rPr lang="fr-CA" sz="2400" dirty="0" smtClean="0">
                <a:solidFill>
                  <a:srgbClr val="0070C0"/>
                </a:solidFill>
              </a:rPr>
              <a:t>Conservée </a:t>
            </a:r>
            <a:r>
              <a:rPr lang="fr-CA" sz="2400" dirty="0">
                <a:solidFill>
                  <a:srgbClr val="0070C0"/>
                </a:solidFill>
              </a:rPr>
              <a:t>dans les registres de copropriété </a:t>
            </a:r>
            <a:r>
              <a:rPr lang="fr-CA" sz="2400" dirty="0">
                <a:solidFill>
                  <a:srgbClr val="5C5C5C"/>
                </a:solidFill>
              </a:rPr>
              <a:t>et à la disposition de tous les </a:t>
            </a:r>
            <a:r>
              <a:rPr lang="fr-CA" sz="2400" dirty="0" smtClean="0">
                <a:solidFill>
                  <a:srgbClr val="5C5C5C"/>
                </a:solidFill>
              </a:rPr>
              <a:t>copropriétaires</a:t>
            </a:r>
          </a:p>
          <a:p>
            <a:pPr marL="542925" lvl="2" indent="-457200"/>
            <a:r>
              <a:rPr lang="fr-CA" sz="2400" dirty="0" smtClean="0">
                <a:solidFill>
                  <a:srgbClr val="5C5C5C"/>
                </a:solidFill>
              </a:rPr>
              <a:t>Devra être communiquée à tout </a:t>
            </a:r>
            <a:r>
              <a:rPr lang="fr-CA" sz="2400" dirty="0" smtClean="0">
                <a:solidFill>
                  <a:srgbClr val="0070C0"/>
                </a:solidFill>
              </a:rPr>
              <a:t>acquéreur subséquent</a:t>
            </a:r>
            <a:endParaRPr lang="fr-CA" sz="2400" dirty="0">
              <a:solidFill>
                <a:srgbClr val="0070C0"/>
              </a:solidFill>
            </a:endParaRPr>
          </a:p>
          <a:p>
            <a:pPr marL="542925" indent="-457200"/>
            <a:endParaRPr lang="fr-CA" sz="2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980" y="277726"/>
            <a:ext cx="1272450" cy="12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87520"/>
          </a:xfrm>
        </p:spPr>
        <p:txBody>
          <a:bodyPr/>
          <a:lstStyle/>
          <a:p>
            <a:r>
              <a:rPr lang="fr-CA" dirty="0" smtClean="0"/>
              <a:t>Assurances – on fait quoi ensuite?</a:t>
            </a:r>
            <a:endParaRPr lang="fr-CA" dirty="0"/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2733152" y="1376624"/>
            <a:ext cx="8641582" cy="20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42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46862" y="1962264"/>
            <a:ext cx="8915400" cy="4137747"/>
          </a:xfrm>
        </p:spPr>
        <p:txBody>
          <a:bodyPr>
            <a:noAutofit/>
          </a:bodyPr>
          <a:lstStyle/>
          <a:p>
            <a:r>
              <a:rPr lang="fr-CA" sz="2200" dirty="0">
                <a:solidFill>
                  <a:srgbClr val="5C5C5C"/>
                </a:solidFill>
              </a:rPr>
              <a:t>Si aucune ‘unité de référence’ n’est adoptée avant le </a:t>
            </a:r>
            <a:r>
              <a:rPr lang="fr-CA" sz="2200" dirty="0">
                <a:solidFill>
                  <a:srgbClr val="0070C0"/>
                </a:solidFill>
              </a:rPr>
              <a:t>13 juin 2020,</a:t>
            </a:r>
            <a:r>
              <a:rPr lang="fr-CA" sz="2200" dirty="0">
                <a:solidFill>
                  <a:srgbClr val="5C5C5C"/>
                </a:solidFill>
              </a:rPr>
              <a:t> le syndicat devra assurer les améliorations des copropriétaires .</a:t>
            </a:r>
          </a:p>
          <a:p>
            <a:r>
              <a:rPr lang="fr-CA" sz="22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…dans les copropriétés divises établies avant le 31 octobre 2017, </a:t>
            </a:r>
            <a:r>
              <a:rPr lang="fr-CA" sz="2200" b="1" i="1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les parties privatives sont réputées, dans l’état où elles se trouvent à cette date, ne comporter aucune amélioration</a:t>
            </a:r>
            <a:r>
              <a:rPr lang="fr-CA" sz="22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apportée par un copropriétaire, </a:t>
            </a:r>
            <a:r>
              <a:rPr lang="fr-CA" sz="2200" b="1" i="1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à moins que </a:t>
            </a:r>
            <a:r>
              <a:rPr lang="fr-CA" sz="22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le syndicat n’ait déjà mis à la disposition des copropriétaires une description des parties privatives conforme à cet article. (art. 653) </a:t>
            </a:r>
          </a:p>
          <a:p>
            <a:endParaRPr lang="fr-CA" sz="2200" b="1" i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endParaRPr lang="fr-CA" sz="2200" dirty="0" smtClean="0">
              <a:solidFill>
                <a:srgbClr val="5C5C5C"/>
              </a:solidFill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630430" y="586931"/>
            <a:ext cx="8911687" cy="1064013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Conséquences </a:t>
            </a:r>
            <a:br>
              <a:rPr lang="fr-CA" dirty="0" smtClean="0"/>
            </a:br>
            <a:r>
              <a:rPr lang="fr-CA" dirty="0" smtClean="0"/>
              <a:t>de non-adoption d’une unité de référence</a:t>
            </a:r>
            <a:endParaRPr lang="fr-CA" dirty="0"/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2783771" y="1650944"/>
            <a:ext cx="8641582" cy="20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980" y="277726"/>
            <a:ext cx="1272450" cy="12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287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30430" y="1916630"/>
            <a:ext cx="8915400" cy="4472137"/>
          </a:xfrm>
        </p:spPr>
        <p:txBody>
          <a:bodyPr>
            <a:noAutofit/>
          </a:bodyPr>
          <a:lstStyle/>
          <a:p>
            <a:r>
              <a:rPr lang="fr-CA" sz="2200" dirty="0" smtClean="0">
                <a:solidFill>
                  <a:srgbClr val="5C5C5C"/>
                </a:solidFill>
              </a:rPr>
              <a:t>Augmentation </a:t>
            </a:r>
            <a:r>
              <a:rPr lang="fr-CA" sz="2200" dirty="0">
                <a:solidFill>
                  <a:srgbClr val="5C5C5C"/>
                </a:solidFill>
              </a:rPr>
              <a:t>des coûts d’assurance pour le syndicat ou</a:t>
            </a:r>
          </a:p>
          <a:p>
            <a:r>
              <a:rPr lang="fr-CA" sz="2200" dirty="0">
                <a:solidFill>
                  <a:srgbClr val="5C5C5C"/>
                </a:solidFill>
              </a:rPr>
              <a:t>Possibilité de sous-assurance du syndicat si couverture d’assurance non modifiée (attention à la règle proportionnelle)</a:t>
            </a:r>
          </a:p>
          <a:p>
            <a:r>
              <a:rPr lang="fr-CA" sz="2200" dirty="0">
                <a:solidFill>
                  <a:srgbClr val="0070C0"/>
                </a:solidFill>
              </a:rPr>
              <a:t>Inéquitable </a:t>
            </a:r>
            <a:r>
              <a:rPr lang="fr-CA" sz="2200" dirty="0">
                <a:solidFill>
                  <a:srgbClr val="5C5C5C"/>
                </a:solidFill>
              </a:rPr>
              <a:t>pour ceux qui ont fait peu ou pas </a:t>
            </a:r>
            <a:r>
              <a:rPr lang="fr-CA" sz="2200" dirty="0" smtClean="0">
                <a:solidFill>
                  <a:srgbClr val="5C5C5C"/>
                </a:solidFill>
              </a:rPr>
              <a:t>d’améliorations</a:t>
            </a:r>
            <a:endParaRPr lang="fr-CA" sz="2200" dirty="0">
              <a:solidFill>
                <a:srgbClr val="5C5C5C"/>
              </a:solidFill>
            </a:endParaRPr>
          </a:p>
          <a:p>
            <a:r>
              <a:rPr lang="fr-CA" sz="2200" dirty="0" smtClean="0">
                <a:solidFill>
                  <a:srgbClr val="0070C0"/>
                </a:solidFill>
              </a:rPr>
              <a:t>Le syndicat ne pourra pas </a:t>
            </a:r>
            <a:r>
              <a:rPr lang="fr-CA" sz="2200" dirty="0">
                <a:solidFill>
                  <a:srgbClr val="0070C0"/>
                </a:solidFill>
              </a:rPr>
              <a:t>appliquer intégralement l’évaluation </a:t>
            </a:r>
            <a:r>
              <a:rPr lang="fr-CA" sz="2200" dirty="0">
                <a:solidFill>
                  <a:schemeClr val="tx1"/>
                </a:solidFill>
              </a:rPr>
              <a:t>de la valeur de reconstruction obtenue par le Regroupement aux 5 ans</a:t>
            </a:r>
          </a:p>
          <a:p>
            <a:r>
              <a:rPr lang="fr-CA" sz="2200" dirty="0" smtClean="0">
                <a:solidFill>
                  <a:srgbClr val="0070C0"/>
                </a:solidFill>
              </a:rPr>
              <a:t>Il devra  </a:t>
            </a:r>
            <a:r>
              <a:rPr lang="fr-CA" sz="2200" dirty="0">
                <a:solidFill>
                  <a:srgbClr val="0070C0"/>
                </a:solidFill>
              </a:rPr>
              <a:t>faire des ajustements </a:t>
            </a:r>
            <a:r>
              <a:rPr lang="fr-CA" sz="2200" dirty="0">
                <a:solidFill>
                  <a:schemeClr val="tx1"/>
                </a:solidFill>
              </a:rPr>
              <a:t>à l’évaluation ou </a:t>
            </a:r>
            <a:r>
              <a:rPr lang="fr-CA" sz="2200" dirty="0">
                <a:solidFill>
                  <a:srgbClr val="0070C0"/>
                </a:solidFill>
              </a:rPr>
              <a:t>obtenir </a:t>
            </a:r>
            <a:r>
              <a:rPr lang="fr-CA" sz="2200" dirty="0" smtClean="0">
                <a:solidFill>
                  <a:srgbClr val="0070C0"/>
                </a:solidFill>
              </a:rPr>
              <a:t>sa </a:t>
            </a:r>
            <a:r>
              <a:rPr lang="fr-CA" sz="2200" dirty="0">
                <a:solidFill>
                  <a:srgbClr val="0070C0"/>
                </a:solidFill>
              </a:rPr>
              <a:t>propre </a:t>
            </a:r>
            <a:r>
              <a:rPr lang="fr-CA" sz="2200" dirty="0" smtClean="0">
                <a:solidFill>
                  <a:srgbClr val="0070C0"/>
                </a:solidFill>
              </a:rPr>
              <a:t>évaluation</a:t>
            </a:r>
          </a:p>
          <a:p>
            <a:r>
              <a:rPr lang="fr-CA" sz="2200" dirty="0" smtClean="0">
                <a:solidFill>
                  <a:srgbClr val="0070C0"/>
                </a:solidFill>
              </a:rPr>
              <a:t>Il vaut mieux assurer ‘plus’ que moins’</a:t>
            </a:r>
            <a:endParaRPr lang="fr-CA" sz="2200" dirty="0">
              <a:solidFill>
                <a:srgbClr val="0070C0"/>
              </a:solidFill>
            </a:endParaRPr>
          </a:p>
          <a:p>
            <a:pPr lvl="1"/>
            <a:endParaRPr lang="fr-CA" sz="2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980" y="277726"/>
            <a:ext cx="1272450" cy="12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Conséquences </a:t>
            </a:r>
            <a:br>
              <a:rPr lang="fr-CA" dirty="0"/>
            </a:br>
            <a:r>
              <a:rPr lang="fr-CA" dirty="0"/>
              <a:t>de non-adoption d’une unité de référence</a:t>
            </a:r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2630430" y="1725540"/>
            <a:ext cx="8641582" cy="20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86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Franchise et valeur assurée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96243" y="1874705"/>
            <a:ext cx="8915400" cy="4983295"/>
          </a:xfrm>
        </p:spPr>
        <p:txBody>
          <a:bodyPr>
            <a:normAutofit/>
          </a:bodyPr>
          <a:lstStyle/>
          <a:p>
            <a:r>
              <a:rPr lang="fr-CA" sz="24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1073. </a:t>
            </a:r>
            <a:r>
              <a:rPr lang="fr-CA" sz="24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..le </a:t>
            </a:r>
            <a:r>
              <a:rPr lang="fr-CA" sz="24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syndicat doit souscrire des assurances prévoyant une </a:t>
            </a:r>
            <a:r>
              <a:rPr lang="fr-CA" sz="2400" b="1" i="1" u="sng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franchise raisonnable </a:t>
            </a:r>
            <a:r>
              <a:rPr lang="fr-CA" sz="24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contre les </a:t>
            </a:r>
            <a:r>
              <a:rPr lang="fr-CA" sz="2400" b="1" i="1" u="sng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risques usuels </a:t>
            </a:r>
            <a:r>
              <a:rPr lang="fr-CA" sz="24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couvrant la totalité de l’immeuble, à l’exclusion des améliorations apportées par un copropriétaire à sa </a:t>
            </a:r>
            <a:r>
              <a:rPr lang="fr-CA" sz="24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partie</a:t>
            </a:r>
            <a:r>
              <a:rPr lang="fr-CA" sz="20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...</a:t>
            </a:r>
            <a:r>
              <a:rPr lang="fr-CA" sz="2000" i="1" dirty="0" smtClean="0">
                <a:solidFill>
                  <a:srgbClr val="0070C0"/>
                </a:solidFill>
              </a:rPr>
              <a:t>(</a:t>
            </a:r>
            <a:r>
              <a:rPr lang="fr-CA" sz="2000" i="1" dirty="0">
                <a:solidFill>
                  <a:srgbClr val="0070C0"/>
                </a:solidFill>
              </a:rPr>
              <a:t>13 juin 2021</a:t>
            </a:r>
            <a:r>
              <a:rPr lang="fr-CA" sz="2000" i="1" dirty="0" smtClean="0">
                <a:solidFill>
                  <a:srgbClr val="0070C0"/>
                </a:solidFill>
              </a:rPr>
              <a:t>)</a:t>
            </a:r>
          </a:p>
          <a:p>
            <a:endParaRPr lang="fr-CA" sz="2000" i="1" dirty="0">
              <a:solidFill>
                <a:srgbClr val="0070C0"/>
              </a:solidFill>
            </a:endParaRPr>
          </a:p>
          <a:p>
            <a:pPr lvl="1"/>
            <a:r>
              <a:rPr lang="fr-CA" sz="2000" dirty="0" smtClean="0">
                <a:solidFill>
                  <a:srgbClr val="0070C0"/>
                </a:solidFill>
              </a:rPr>
              <a:t>Risques usuels : </a:t>
            </a:r>
            <a:r>
              <a:rPr lang="fr-CA" sz="2000" dirty="0" smtClean="0">
                <a:solidFill>
                  <a:srgbClr val="5C5C5C"/>
                </a:solidFill>
              </a:rPr>
              <a:t>dégât d’eau, refoulement d’égout,  vol, incendie, la foudre, la grêle ou la neige sur les toitures, une explosion, catastrophe naturelle, sauf exclusion explicite. Il s’agit normalement d’une </a:t>
            </a:r>
            <a:r>
              <a:rPr lang="fr-CA" sz="2000" u="sng" dirty="0" smtClean="0">
                <a:solidFill>
                  <a:srgbClr val="5C5C5C"/>
                </a:solidFill>
              </a:rPr>
              <a:t>assurance ‘tous risques’.</a:t>
            </a:r>
          </a:p>
          <a:p>
            <a:endParaRPr lang="fr-CA" sz="2000" dirty="0" smtClean="0">
              <a:solidFill>
                <a:srgbClr val="5C5C5C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702" y="277726"/>
            <a:ext cx="1272450" cy="12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flipV="1">
            <a:off x="2733152" y="1376624"/>
            <a:ext cx="8641582" cy="20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51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Valeur assurée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96243" y="1658135"/>
            <a:ext cx="8915400" cy="4983295"/>
          </a:xfrm>
        </p:spPr>
        <p:txBody>
          <a:bodyPr>
            <a:normAutofit fontScale="92500" lnSpcReduction="20000"/>
          </a:bodyPr>
          <a:lstStyle/>
          <a:p>
            <a:r>
              <a:rPr lang="fr-CA" sz="2400" dirty="0" smtClean="0">
                <a:solidFill>
                  <a:srgbClr val="002060"/>
                </a:solidFill>
              </a:rPr>
              <a:t>Auparavant </a:t>
            </a:r>
          </a:p>
          <a:p>
            <a:pPr lvl="1"/>
            <a:r>
              <a:rPr lang="fr-CA" sz="1900" dirty="0" smtClean="0">
                <a:solidFill>
                  <a:srgbClr val="0070C0"/>
                </a:solidFill>
              </a:rPr>
              <a:t>La loi </a:t>
            </a:r>
            <a:r>
              <a:rPr lang="fr-CA" sz="1900" dirty="0" smtClean="0">
                <a:solidFill>
                  <a:srgbClr val="002060"/>
                </a:solidFill>
              </a:rPr>
              <a:t>: seule spécification - valeur à neuf</a:t>
            </a:r>
          </a:p>
          <a:p>
            <a:pPr lvl="1"/>
            <a:r>
              <a:rPr lang="fr-CA" sz="1900" dirty="0" smtClean="0">
                <a:solidFill>
                  <a:srgbClr val="0070C0"/>
                </a:solidFill>
              </a:rPr>
              <a:t>La déclaration de copropriété </a:t>
            </a:r>
            <a:r>
              <a:rPr lang="fr-CA" sz="1900" dirty="0" smtClean="0">
                <a:solidFill>
                  <a:srgbClr val="002060"/>
                </a:solidFill>
              </a:rPr>
              <a:t>: indexée à chaque année</a:t>
            </a:r>
          </a:p>
          <a:p>
            <a:pPr lvl="1"/>
            <a:r>
              <a:rPr lang="fr-CA" sz="1900" dirty="0" smtClean="0">
                <a:solidFill>
                  <a:srgbClr val="0070C0"/>
                </a:solidFill>
              </a:rPr>
              <a:t>Les assureurs </a:t>
            </a:r>
            <a:r>
              <a:rPr lang="fr-CA" sz="1900" dirty="0" smtClean="0">
                <a:solidFill>
                  <a:srgbClr val="002060"/>
                </a:solidFill>
              </a:rPr>
              <a:t>: certains exigeaient une évaluation</a:t>
            </a:r>
          </a:p>
          <a:p>
            <a:pPr lvl="1"/>
            <a:endParaRPr lang="fr-CA" sz="1900" dirty="0" smtClean="0">
              <a:solidFill>
                <a:srgbClr val="002060"/>
              </a:solidFill>
            </a:endParaRPr>
          </a:p>
          <a:p>
            <a:r>
              <a:rPr lang="fr-CA" sz="2400" dirty="0" smtClean="0">
                <a:solidFill>
                  <a:srgbClr val="002060"/>
                </a:solidFill>
              </a:rPr>
              <a:t>Maintenant</a:t>
            </a:r>
          </a:p>
          <a:p>
            <a:pPr lvl="1"/>
            <a:r>
              <a:rPr lang="fr-CA" sz="1900" dirty="0" smtClean="0">
                <a:solidFill>
                  <a:srgbClr val="002060"/>
                </a:solidFill>
              </a:rPr>
              <a:t>La loi : exige une évaluation professionnelle aux 5 ans</a:t>
            </a:r>
          </a:p>
          <a:p>
            <a:pPr marL="457200" lvl="1" indent="0">
              <a:buNone/>
            </a:pPr>
            <a:endParaRPr lang="fr-CA" sz="2200" dirty="0" smtClean="0">
              <a:solidFill>
                <a:srgbClr val="002060"/>
              </a:solidFill>
            </a:endParaRPr>
          </a:p>
          <a:p>
            <a:r>
              <a:rPr lang="fr-CA" sz="24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1073</a:t>
            </a:r>
            <a:r>
              <a:rPr lang="fr-CA" sz="24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..le syndicat doit pourvoir à la reconstruction de l’immeuble conformément aux normes, usages et règles de l’art applicables à ce moment. Ce montant doit être évalué </a:t>
            </a:r>
            <a:r>
              <a:rPr lang="fr-CA" sz="2400" b="1" i="1" u="sng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au moins tous les cinq ans </a:t>
            </a:r>
            <a:r>
              <a:rPr lang="fr-CA" sz="24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par un membre de l’ordre professionnel désigné par règlement du gouvernement</a:t>
            </a:r>
            <a:r>
              <a:rPr lang="fr-CA" sz="20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… </a:t>
            </a:r>
            <a:r>
              <a:rPr lang="fr-CA" sz="2000" i="1" dirty="0">
                <a:solidFill>
                  <a:srgbClr val="0070C0"/>
                </a:solidFill>
              </a:rPr>
              <a:t>(13 juin 2021)</a:t>
            </a:r>
          </a:p>
          <a:p>
            <a:endParaRPr lang="fr-CA" sz="2400" dirty="0" smtClean="0">
              <a:solidFill>
                <a:srgbClr val="5C5C5C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702" y="277726"/>
            <a:ext cx="1272450" cy="12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flipV="1">
            <a:off x="2733152" y="1376624"/>
            <a:ext cx="8641582" cy="20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98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523801" y="443240"/>
            <a:ext cx="9146831" cy="1280890"/>
          </a:xfrm>
          <a:noFill/>
        </p:spPr>
        <p:txBody>
          <a:bodyPr/>
          <a:lstStyle/>
          <a:p>
            <a:r>
              <a:rPr lang="fr-CA" dirty="0" smtClean="0"/>
              <a:t>Assurance responsabilité du syndicat</a:t>
            </a:r>
            <a:endParaRPr lang="fr-CA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2630430" y="1105596"/>
            <a:ext cx="89116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980" y="277726"/>
            <a:ext cx="1272450" cy="12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2630430" y="1398856"/>
            <a:ext cx="8915400" cy="5024804"/>
          </a:xfrm>
        </p:spPr>
        <p:txBody>
          <a:bodyPr>
            <a:noAutofit/>
          </a:bodyPr>
          <a:lstStyle/>
          <a:p>
            <a:r>
              <a:rPr lang="fr-CA" sz="2400" dirty="0" smtClean="0">
                <a:solidFill>
                  <a:srgbClr val="002060"/>
                </a:solidFill>
              </a:rPr>
              <a:t>Auparavant : assurance responsabilité envers les tiers</a:t>
            </a:r>
          </a:p>
          <a:p>
            <a:r>
              <a:rPr lang="fr-CA" sz="2400" dirty="0" smtClean="0">
                <a:solidFill>
                  <a:srgbClr val="002060"/>
                </a:solidFill>
              </a:rPr>
              <a:t>Maintenant : doit inclure les administrateurs et autres personnes impliquées dans l’administration</a:t>
            </a:r>
          </a:p>
          <a:p>
            <a:pPr marL="457200" lvl="1" indent="0">
              <a:buNone/>
            </a:pPr>
            <a:r>
              <a:rPr lang="fr-CA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1073. …le </a:t>
            </a:r>
            <a:r>
              <a:rPr lang="fr-CA" sz="18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syndicat </a:t>
            </a:r>
            <a:r>
              <a:rPr lang="fr-CA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doit souscrire une assurance couvrant sa responsabilité envers les tiers ainsi que celle des </a:t>
            </a:r>
            <a:r>
              <a:rPr lang="fr-CA" sz="1800" b="1" i="1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membres de son conseil d’administration </a:t>
            </a:r>
            <a:r>
              <a:rPr lang="fr-CA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et du gérant, de même que du président et du secrétaire de l’assemblée des copropriétaires et des </a:t>
            </a:r>
            <a:r>
              <a:rPr lang="fr-CA" sz="1800" b="1" i="1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autres personnes chargées de voir à son bon déroulement</a:t>
            </a:r>
            <a:r>
              <a:rPr lang="fr-CA" sz="1800" i="1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….</a:t>
            </a:r>
            <a:r>
              <a:rPr lang="fr-CA" sz="1800" i="1" u="sng" dirty="0" smtClean="0">
                <a:solidFill>
                  <a:srgbClr val="0070C0"/>
                </a:solidFill>
              </a:rPr>
              <a:t> (13 juin 2021)</a:t>
            </a:r>
            <a:endParaRPr lang="fr-CA" sz="1800" i="1" u="sng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fr-CA" sz="2400" dirty="0">
                <a:solidFill>
                  <a:srgbClr val="5C5C5C"/>
                </a:solidFill>
              </a:rPr>
              <a:t>L’assurance de responsabilité civile des administrateurs </a:t>
            </a:r>
            <a:r>
              <a:rPr lang="fr-CA" sz="2400" dirty="0">
                <a:solidFill>
                  <a:srgbClr val="0070C0"/>
                </a:solidFill>
              </a:rPr>
              <a:t>ne couvre pas les administrateurs s’il y a insuffisance </a:t>
            </a:r>
            <a:r>
              <a:rPr lang="fr-CA" sz="2400" dirty="0" smtClean="0">
                <a:solidFill>
                  <a:srgbClr val="0070C0"/>
                </a:solidFill>
              </a:rPr>
              <a:t>d’assurance.</a:t>
            </a:r>
          </a:p>
          <a:p>
            <a:r>
              <a:rPr lang="fr-CA" sz="2400" dirty="0"/>
              <a:t>La personne qui transige le contrat d’assurance doit avoir un </a:t>
            </a:r>
            <a:r>
              <a:rPr lang="fr-CA" sz="2400" dirty="0">
                <a:solidFill>
                  <a:srgbClr val="0070C0"/>
                </a:solidFill>
              </a:rPr>
              <a:t>mandat clair </a:t>
            </a:r>
            <a:r>
              <a:rPr lang="fr-CA" sz="2400" dirty="0"/>
              <a:t>du conseil </a:t>
            </a:r>
            <a:r>
              <a:rPr lang="fr-CA" sz="2400" dirty="0" smtClean="0"/>
              <a:t>d’administration. </a:t>
            </a:r>
            <a:endParaRPr lang="fr-CA" sz="2400" dirty="0"/>
          </a:p>
          <a:p>
            <a:endParaRPr lang="fr-CA" sz="2400" dirty="0">
              <a:solidFill>
                <a:srgbClr val="0070C0"/>
              </a:solidFill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7779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11728</TotalTime>
  <Words>1223</Words>
  <Application>Microsoft Office PowerPoint</Application>
  <PresentationFormat>Personnalisé</PresentationFormat>
  <Paragraphs>95</Paragraphs>
  <Slides>14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Brin</vt:lpstr>
      <vt:lpstr>Assurances – du nouveau</vt:lpstr>
      <vt:lpstr>Assurances – améliorations locatives</vt:lpstr>
      <vt:lpstr>Ça ressemble à quoi une unité de référence ?</vt:lpstr>
      <vt:lpstr>Assurances – on fait quoi ensuite?</vt:lpstr>
      <vt:lpstr>Conséquences  de non-adoption d’une unité de référence</vt:lpstr>
      <vt:lpstr>Conséquences  de non-adoption d’une unité de référence</vt:lpstr>
      <vt:lpstr>Franchise et valeur assurée</vt:lpstr>
      <vt:lpstr>Valeur assurée</vt:lpstr>
      <vt:lpstr>Assurance responsabilité du syndicat</vt:lpstr>
      <vt:lpstr>Assurances – encore du nouveau</vt:lpstr>
      <vt:lpstr>Assurances – précisions</vt:lpstr>
      <vt:lpstr>Assurances des copropriétaires</vt:lpstr>
      <vt:lpstr>Assurances – réclamer ou pas</vt:lpstr>
      <vt:lpstr>Problème d’interprétation ???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AIRBNB</dc:title>
  <dc:creator>Lise Gauvreau</dc:creator>
  <cp:lastModifiedBy>LINE Jacques</cp:lastModifiedBy>
  <cp:revision>242</cp:revision>
  <dcterms:created xsi:type="dcterms:W3CDTF">2017-10-26T20:59:40Z</dcterms:created>
  <dcterms:modified xsi:type="dcterms:W3CDTF">2019-10-24T22:55:07Z</dcterms:modified>
</cp:coreProperties>
</file>